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52"/>
    <p:restoredTop sz="94674"/>
  </p:normalViewPr>
  <p:slideViewPr>
    <p:cSldViewPr snapToGrid="0" snapToObjects="1">
      <p:cViewPr varScale="1">
        <p:scale>
          <a:sx n="19" d="100"/>
          <a:sy n="19" d="100"/>
        </p:scale>
        <p:origin x="31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/>
            <a:t>CyberTraining for AI for Engineering and Science </a:t>
          </a: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 custLinFactNeighborX="63" custLinFactNeighborY="99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48622" custScaleY="86260" custLinFactNeighborX="11343" custLinFactNeighborY="-63786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229551" custScaleY="39841" custLinFactNeighborX="69636" custLinFactNeighborY="-53228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 custLinFactNeighborY="-20304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2854" custLinFactNeighborY="-19400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332300"/>
          <a:ext cx="23092442" cy="1443277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2932740" y="11279514"/>
          <a:ext cx="600403" cy="600403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2535193" y="9205708"/>
          <a:ext cx="7996664" cy="35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141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2535193" y="9205708"/>
        <a:ext cx="7996664" cy="3597966"/>
      </dsp:txXfrm>
    </dsp:sp>
    <dsp:sp modelId="{DBC7F8BE-56F1-FC4B-A692-13D9128E7C14}">
      <dsp:nvSpPr>
        <dsp:cNvPr id="0" name=""/>
        <dsp:cNvSpPr/>
      </dsp:nvSpPr>
      <dsp:spPr>
        <a:xfrm>
          <a:off x="8232455" y="7356685"/>
          <a:ext cx="1085344" cy="108534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9044505" y="6081869"/>
          <a:ext cx="12722143" cy="3128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102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CyberTraining for AI for Engineering and Science </a:t>
          </a: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9044505" y="6081869"/>
        <a:ext cx="12722143" cy="3128088"/>
      </dsp:txXfrm>
    </dsp:sp>
    <dsp:sp modelId="{D78238E4-CC38-FF44-A5A9-98E15E84A501}">
      <dsp:nvSpPr>
        <dsp:cNvPr id="0" name=""/>
        <dsp:cNvSpPr/>
      </dsp:nvSpPr>
      <dsp:spPr>
        <a:xfrm>
          <a:off x="14605969" y="4664739"/>
          <a:ext cx="1501008" cy="150100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5281792" y="3774037"/>
          <a:ext cx="7116333" cy="10030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35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5281792" y="3774037"/>
        <a:ext cx="7116333" cy="10030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94DA88-8514-498C-196B-03BFEA166F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C0118-39EB-C05C-4C4A-65B1F9E68C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CCE99-6C0C-2741-A513-B4532A99EBA6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2C288-DE5C-4B3C-E0D9-3C65005E3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50F06-1EDF-EE47-B532-0831658B3C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546BB-8D92-804A-8BE7-F6349BF5D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43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01F73-FECB-554A-AE6E-E8D585D98E3A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9E8B1-B5ED-2141-A671-651DB4A22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8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4713924"/>
            <a:ext cx="4352544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59"/>
            <a:ext cx="38404800" cy="695420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2" y="1533525"/>
            <a:ext cx="11041380" cy="244097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2" y="1533525"/>
            <a:ext cx="32484060" cy="244097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2" y="7180905"/>
            <a:ext cx="44165520" cy="11981496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2" y="19275750"/>
            <a:ext cx="44165520" cy="6300786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31"/>
            <a:ext cx="44165520" cy="5567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6" y="7060884"/>
            <a:ext cx="21662704" cy="3460431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6" y="10521315"/>
            <a:ext cx="21662704" cy="15475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7060884"/>
            <a:ext cx="21769390" cy="3460431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0521315"/>
            <a:ext cx="21769390" cy="15475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920240"/>
            <a:ext cx="16515396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91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8641080"/>
            <a:ext cx="16515396" cy="1600866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920240"/>
            <a:ext cx="16515396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91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8641080"/>
            <a:ext cx="16515396" cy="1600866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31"/>
            <a:ext cx="44165520" cy="556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6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6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6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image" Target="../media/image2.emf"/><Relationship Id="rId21" Type="http://schemas.openxmlformats.org/officeDocument/2006/relationships/image" Target="../media/image15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4.emf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5" Type="http://schemas.openxmlformats.org/officeDocument/2006/relationships/diagramData" Target="../diagrams/data1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emf"/><Relationship Id="rId19" Type="http://schemas.openxmlformats.org/officeDocument/2006/relationships/image" Target="../media/image13.emf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openxmlformats.org/officeDocument/2006/relationships/image" Target="../media/image8.pn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94D2DD1-0384-4F43-F793-7285B3248C47}"/>
              </a:ext>
            </a:extLst>
          </p:cNvPr>
          <p:cNvSpPr/>
          <p:nvPr/>
        </p:nvSpPr>
        <p:spPr>
          <a:xfrm>
            <a:off x="33926274" y="0"/>
            <a:ext cx="13621712" cy="934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A53E6B6-D0C7-EDAC-13CA-0E33E5145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8" r="3289"/>
          <a:stretch/>
        </p:blipFill>
        <p:spPr>
          <a:xfrm>
            <a:off x="14175962" y="2909168"/>
            <a:ext cx="20236557" cy="10497323"/>
          </a:xfrm>
          <a:prstGeom prst="rect">
            <a:avLst/>
          </a:prstGeom>
        </p:spPr>
      </p:pic>
      <p:pic>
        <p:nvPicPr>
          <p:cNvPr id="28" name="Picture 27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CDDF353-3BE2-F532-597B-915E6400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7104" y="27379745"/>
            <a:ext cx="9404865" cy="1346774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999488"/>
              </p:ext>
            </p:extLst>
          </p:nvPr>
        </p:nvGraphicFramePr>
        <p:xfrm>
          <a:off x="27862462" y="4347564"/>
          <a:ext cx="23092442" cy="170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856072" y="3171115"/>
            <a:ext cx="14385251" cy="2345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Need for students to be familiar with </a:t>
            </a:r>
          </a:p>
          <a:p>
            <a:pPr marL="1314450" lvl="1" indent="-857250">
              <a:buFont typeface="Wingdings" pitchFamily="2" charset="2"/>
              <a:buChar char="q"/>
            </a:pPr>
            <a:r>
              <a:rPr lang="en-US" sz="6600" b="1" dirty="0">
                <a:solidFill>
                  <a:srgbClr val="0E101A"/>
                </a:solidFill>
              </a:rPr>
              <a:t>Cyberinfrastructure, </a:t>
            </a:r>
          </a:p>
          <a:p>
            <a:pPr marL="1314450" lvl="1" indent="-857250">
              <a:buFont typeface="Wingdings" pitchFamily="2" charset="2"/>
              <a:buChar char="q"/>
            </a:pPr>
            <a:r>
              <a:rPr lang="en-US" sz="6600" b="1" dirty="0">
                <a:solidFill>
                  <a:srgbClr val="0E101A"/>
                </a:solidFill>
              </a:rPr>
              <a:t>Science applications, </a:t>
            </a:r>
          </a:p>
          <a:p>
            <a:pPr marL="1314450" lvl="1" indent="-857250">
              <a:buFont typeface="Wingdings" pitchFamily="2" charset="2"/>
              <a:buChar char="q"/>
            </a:pPr>
            <a:r>
              <a:rPr lang="en-US" sz="6600" b="1" dirty="0">
                <a:solidFill>
                  <a:srgbClr val="0E101A"/>
                </a:solidFill>
              </a:rPr>
              <a:t>Artificial intelligence</a:t>
            </a:r>
            <a:r>
              <a:rPr lang="en-US" sz="6600" dirty="0">
                <a:solidFill>
                  <a:srgbClr val="0E101A"/>
                </a:solidFill>
              </a:rPr>
              <a:t>. </a:t>
            </a:r>
          </a:p>
          <a:p>
            <a:pPr marL="1314450" lvl="1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Concepts can be taught together as integrated holistic approach</a:t>
            </a:r>
          </a:p>
          <a:p>
            <a:pPr marL="1314450" lvl="1" indent="-857250">
              <a:buFont typeface="Wingdings" pitchFamily="2" charset="2"/>
              <a:buChar char="q"/>
            </a:pPr>
            <a:endParaRPr lang="en-US" sz="6600" dirty="0">
              <a:solidFill>
                <a:srgbClr val="0E101A"/>
              </a:solidFill>
            </a:endParaRP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Outcome: a well-educated workforce useful for research, government, and industry. </a:t>
            </a:r>
          </a:p>
          <a:p>
            <a:pPr marL="857250" indent="-857250">
              <a:buFont typeface="Wingdings" pitchFamily="2" charset="2"/>
              <a:buChar char="q"/>
            </a:pPr>
            <a:endParaRPr lang="en-US" sz="6600" dirty="0">
              <a:solidFill>
                <a:srgbClr val="0E101A"/>
              </a:solidFill>
            </a:endParaRP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Rapid changes in these fields require quick adaptation of material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Different backgrounds of students require customization of material</a:t>
            </a:r>
          </a:p>
          <a:p>
            <a:pPr marL="857250" indent="-857250">
              <a:buFont typeface="Wingdings" pitchFamily="2" charset="2"/>
              <a:buChar char="q"/>
            </a:pPr>
            <a:endParaRPr lang="en-US" sz="6600" dirty="0">
              <a:solidFill>
                <a:srgbClr val="0E101A"/>
              </a:solidFill>
            </a:endParaRP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We developed open-source framework and tools that allow customized material to be given to each student after evaluation.</a:t>
            </a:r>
          </a:p>
          <a:p>
            <a:pPr marL="857250" indent="-857250">
              <a:buFont typeface="Wingdings" pitchFamily="2" charset="2"/>
              <a:buChar char="q"/>
            </a:pPr>
            <a:endParaRPr lang="en-US" sz="6600" dirty="0">
              <a:solidFill>
                <a:srgbClr val="0E101A"/>
              </a:solidFill>
            </a:endParaRP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All material is publicly available under Open-Source License.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6063-4C6B-9E1E-CE37-21321CBF88BE}"/>
              </a:ext>
            </a:extLst>
          </p:cNvPr>
          <p:cNvSpPr/>
          <p:nvPr/>
        </p:nvSpPr>
        <p:spPr>
          <a:xfrm>
            <a:off x="42352870" y="19258745"/>
            <a:ext cx="4426724" cy="296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98886-D34A-3E0F-2190-16A21B810E79}"/>
              </a:ext>
            </a:extLst>
          </p:cNvPr>
          <p:cNvSpPr/>
          <p:nvPr/>
        </p:nvSpPr>
        <p:spPr>
          <a:xfrm>
            <a:off x="29180930" y="18702398"/>
            <a:ext cx="12831153" cy="35547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E1256-9A23-3ADB-470B-C1B72AE2E082}"/>
              </a:ext>
            </a:extLst>
          </p:cNvPr>
          <p:cNvSpPr/>
          <p:nvPr/>
        </p:nvSpPr>
        <p:spPr>
          <a:xfrm>
            <a:off x="29180929" y="22448985"/>
            <a:ext cx="19903783" cy="42399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85919" y="23215466"/>
            <a:ext cx="3813582" cy="3247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3945" y="316773"/>
            <a:ext cx="232631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</a:rPr>
              <a:t>CyberTraining and Technologies for Students from Generation Z</a:t>
            </a:r>
            <a:endParaRPr lang="en-US" sz="4400" dirty="0">
              <a:solidFill>
                <a:schemeClr val="bg1"/>
              </a:solidFill>
            </a:endParaRPr>
          </a:p>
          <a:p>
            <a:r>
              <a:rPr lang="en-US" sz="8800" dirty="0">
                <a:solidFill>
                  <a:schemeClr val="bg1"/>
                </a:solidFill>
              </a:rPr>
              <a:t>AI for Science and Engineering </a:t>
            </a:r>
            <a:endParaRPr lang="en-US" sz="88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7739" b="38599"/>
          <a:stretch/>
        </p:blipFill>
        <p:spPr>
          <a:xfrm>
            <a:off x="32265318" y="27174826"/>
            <a:ext cx="5796582" cy="771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2650874" y="28147625"/>
            <a:ext cx="5333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28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32331829" y="28053132"/>
            <a:ext cx="57300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34326965" y="8635"/>
            <a:ext cx="16273139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Highlights</a:t>
            </a:r>
            <a:endParaRPr lang="en-US" sz="4000" dirty="0"/>
          </a:p>
          <a:p>
            <a:pPr marL="400050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&gt; 200 undergraduate applied Fall 22-Summer 23; 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 &gt; 50 applied   Fall 2023</a:t>
            </a:r>
          </a:p>
          <a:p>
            <a:pPr marL="400050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&gt; 2000 pages educational material</a:t>
            </a:r>
          </a:p>
          <a:p>
            <a:pPr marL="400050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&gt; 170 repositories</a:t>
            </a:r>
          </a:p>
          <a:p>
            <a:pPr marL="400050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Interaction of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00050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Significant technology development</a:t>
            </a:r>
          </a:p>
          <a:p>
            <a:pPr marL="800100" lvl="1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Hybrid cloud computing interface</a:t>
            </a:r>
          </a:p>
          <a:p>
            <a:pPr marL="800100" lvl="1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Benchmarking </a:t>
            </a:r>
          </a:p>
          <a:p>
            <a:pPr marL="800100" lvl="1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GPU use</a:t>
            </a:r>
          </a:p>
          <a:p>
            <a:pPr marL="800100" lvl="1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Experiment management &amp; Compute resource coordination</a:t>
            </a:r>
          </a:p>
          <a:p>
            <a:pPr marL="800100" lvl="1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Online  and PDF material publication framework</a:t>
            </a:r>
          </a:p>
          <a:p>
            <a:pPr marL="800100" lvl="1" indent="-400050">
              <a:buFont typeface="Wingdings" pitchFamily="2" charset="2"/>
              <a:buChar char="q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Individually customizable training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 typeface="Wingdings" pitchFamily="2" charset="2"/>
              <a:buChar char="Ø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20515883" y="864631"/>
            <a:ext cx="1610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</a:rPr>
              <a:t>Geoffrey C. Fox,         Gregor von Laszewski</a:t>
            </a:r>
            <a:endParaRPr lang="en-US" sz="48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9973119" y="27257023"/>
            <a:ext cx="688777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25" dirty="0">
                <a:solidFill>
                  <a:schemeClr val="bg1"/>
                </a:solidFill>
                <a:latin typeface="Arial" panose="020B0604020202020204" pitchFamily="34" charset="0"/>
              </a:rPr>
              <a:t>NSF 2200409 (Virginia)</a:t>
            </a:r>
          </a:p>
          <a:p>
            <a:r>
              <a:rPr lang="en-US" sz="4725" dirty="0">
                <a:solidFill>
                  <a:schemeClr val="bg1"/>
                </a:solidFill>
                <a:latin typeface="Arial" panose="020B0604020202020204" pitchFamily="34" charset="0"/>
              </a:rPr>
              <a:t>NSF 1829704 (Indiana)</a:t>
            </a:r>
          </a:p>
        </p:txBody>
      </p:sp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31303" y="20175582"/>
            <a:ext cx="2751264" cy="14137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92475" y="21244287"/>
            <a:ext cx="2172550" cy="1125001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69637" y="22297168"/>
            <a:ext cx="2072329" cy="1075713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12354" y="23084907"/>
            <a:ext cx="2072330" cy="105988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0547632" y="1676264"/>
            <a:ext cx="1332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</a:rPr>
              <a:t>vxj6mb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</a:rPr>
              <a:t>@virginia.edu,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</a:rPr>
              <a:t>gregor@virginia.edu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41054" y="20086447"/>
            <a:ext cx="2668305" cy="177659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644311" y="19456516"/>
            <a:ext cx="2571944" cy="17146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40361468" y="18857910"/>
            <a:ext cx="3205031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 err="1"/>
              <a:t>Cloudmesh</a:t>
            </a:r>
            <a:endParaRPr lang="en-US" sz="1575" dirty="0"/>
          </a:p>
          <a:p>
            <a:r>
              <a:rPr lang="en-US" sz="1575" dirty="0"/>
              <a:t>Compute</a:t>
            </a:r>
          </a:p>
          <a:p>
            <a:r>
              <a:rPr lang="en-US" sz="1575" dirty="0"/>
              <a:t>Coordinator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26274" y="19413767"/>
            <a:ext cx="3300372" cy="269107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45615656" y="23215467"/>
            <a:ext cx="4380949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Energy traces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651548" y="23827099"/>
            <a:ext cx="2979111" cy="186075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37884866" y="23370732"/>
            <a:ext cx="574555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GPU Performance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911415" y="23741052"/>
            <a:ext cx="3125089" cy="279502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41194796" y="22929776"/>
            <a:ext cx="5745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Impact of Hyperparameter </a:t>
            </a:r>
          </a:p>
          <a:p>
            <a:r>
              <a:rPr lang="en-US" sz="1750" dirty="0"/>
              <a:t>controlling inputs and outputs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988240" y="27299008"/>
            <a:ext cx="1462606" cy="146260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73386E-F9E3-C027-02CC-52AA9D52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951" y="19800630"/>
            <a:ext cx="4620585" cy="21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2FCF0-728D-8134-53CE-A3F83147FF88}"/>
              </a:ext>
            </a:extLst>
          </p:cNvPr>
          <p:cNvSpPr txBox="1"/>
          <p:nvPr/>
        </p:nvSpPr>
        <p:spPr>
          <a:xfrm>
            <a:off x="42549674" y="19330930"/>
            <a:ext cx="3587008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50" i="1" dirty="0" err="1"/>
              <a:t>Openfold</a:t>
            </a:r>
            <a:r>
              <a:rPr lang="en-US" sz="2450" i="1" dirty="0"/>
              <a:t> Protein Structure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2E25FC4-F14A-6087-9F01-581CC9F9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010" y="23827099"/>
            <a:ext cx="3671280" cy="22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295B9-4FCD-2EDF-90EB-3788D2C2A046}"/>
              </a:ext>
            </a:extLst>
          </p:cNvPr>
          <p:cNvSpPr txBox="1"/>
          <p:nvPr/>
        </p:nvSpPr>
        <p:spPr>
          <a:xfrm>
            <a:off x="29372487" y="22615548"/>
            <a:ext cx="67782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 err="1"/>
              <a:t>MLCommons</a:t>
            </a:r>
            <a:r>
              <a:rPr lang="en-US" sz="2450" i="1" dirty="0"/>
              <a:t> Earthquake using </a:t>
            </a:r>
            <a:r>
              <a:rPr lang="en-US" sz="2450" i="1" dirty="0" err="1"/>
              <a:t>Tevelop</a:t>
            </a:r>
            <a:r>
              <a:rPr lang="en-US" sz="2450" i="1" dirty="0"/>
              <a:t>  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910F5CE0-E328-1A5B-7D4B-BF3FB997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0685" y="19398790"/>
            <a:ext cx="3921985" cy="275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3A0C16D-11DD-1B5F-FB04-475A5F2C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0878" y="23341003"/>
            <a:ext cx="4014417" cy="247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CD2975BF-BE63-78D9-9508-56CD95F8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044" y="15442702"/>
            <a:ext cx="4855132" cy="308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A7091C-CDD8-0271-EDD7-A52E56C9AA81}"/>
              </a:ext>
            </a:extLst>
          </p:cNvPr>
          <p:cNvSpPr txBox="1"/>
          <p:nvPr/>
        </p:nvSpPr>
        <p:spPr>
          <a:xfrm>
            <a:off x="34001022" y="23482622"/>
            <a:ext cx="574555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Earthquake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5352B-DB1A-21FE-B9A1-E6C3B293323E}"/>
              </a:ext>
            </a:extLst>
          </p:cNvPr>
          <p:cNvSpPr txBox="1"/>
          <p:nvPr/>
        </p:nvSpPr>
        <p:spPr>
          <a:xfrm>
            <a:off x="29224217" y="18804290"/>
            <a:ext cx="1031885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 err="1"/>
              <a:t>MLCommons</a:t>
            </a:r>
            <a:r>
              <a:rPr lang="en-US" sz="2450" i="1" dirty="0"/>
              <a:t> </a:t>
            </a:r>
            <a:r>
              <a:rPr lang="en-US" sz="2450" i="1" dirty="0" err="1"/>
              <a:t>Cloudmasking</a:t>
            </a:r>
            <a:r>
              <a:rPr lang="en-US" sz="2450" i="1" dirty="0"/>
              <a:t> Using </a:t>
            </a:r>
            <a:r>
              <a:rPr lang="en-US" sz="2450" i="1" dirty="0" err="1"/>
              <a:t>Cloudmesh</a:t>
            </a:r>
            <a:r>
              <a:rPr lang="en-US" sz="2450" i="1" dirty="0"/>
              <a:t> Experiment 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053F5A-A8BF-A0BA-EFBF-A239958EC6BE}"/>
              </a:ext>
            </a:extLst>
          </p:cNvPr>
          <p:cNvSpPr txBox="1"/>
          <p:nvPr/>
        </p:nvSpPr>
        <p:spPr>
          <a:xfrm>
            <a:off x="33556566" y="19297215"/>
            <a:ext cx="574555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Architecture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69050-BC7C-26B6-3F3B-1E0981788C6A}"/>
              </a:ext>
            </a:extLst>
          </p:cNvPr>
          <p:cNvSpPr txBox="1"/>
          <p:nvPr/>
        </p:nvSpPr>
        <p:spPr>
          <a:xfrm>
            <a:off x="35957407" y="15762558"/>
            <a:ext cx="1280222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150" i="1" dirty="0" err="1"/>
              <a:t>stemdl</a:t>
            </a:r>
            <a:endParaRPr lang="en-US" sz="315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AAF34-D492-5D37-AE8C-BC484008587C}"/>
              </a:ext>
            </a:extLst>
          </p:cNvPr>
          <p:cNvSpPr txBox="1"/>
          <p:nvPr/>
        </p:nvSpPr>
        <p:spPr>
          <a:xfrm>
            <a:off x="30959198" y="17074397"/>
            <a:ext cx="5576335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200" b="1" i="1" dirty="0"/>
              <a:t>MLCommons AI4Science</a:t>
            </a:r>
          </a:p>
          <a:p>
            <a:r>
              <a:rPr lang="en-US" sz="4200" b="1" i="1" dirty="0"/>
              <a:t>And HPC Benchmarks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A1844-3E39-7A39-0005-6DD6356D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472" y="19923624"/>
            <a:ext cx="2997090" cy="21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31FF7C-521E-A950-257D-17EBBDABCDF6}"/>
              </a:ext>
            </a:extLst>
          </p:cNvPr>
          <p:cNvSpPr txBox="1"/>
          <p:nvPr/>
        </p:nvSpPr>
        <p:spPr>
          <a:xfrm>
            <a:off x="46839739" y="19222007"/>
            <a:ext cx="2682979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150" i="1" dirty="0"/>
              <a:t>GNN Chemistry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8F70C54-1D5B-76A7-A629-DCD091D1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978" y="13314681"/>
            <a:ext cx="4231826" cy="20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E0A045-EB95-4E3E-3C88-1FCE21AE708F}"/>
              </a:ext>
            </a:extLst>
          </p:cNvPr>
          <p:cNvSpPr txBox="1"/>
          <p:nvPr/>
        </p:nvSpPr>
        <p:spPr>
          <a:xfrm>
            <a:off x="38019343" y="12700163"/>
            <a:ext cx="3155479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150" i="1" dirty="0" err="1"/>
              <a:t>DeepCAM</a:t>
            </a:r>
            <a:r>
              <a:rPr lang="en-US" sz="3150" i="1" dirty="0"/>
              <a:t> Climate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8A9DA0-6C74-3FD8-2615-819B58A580DD}"/>
              </a:ext>
            </a:extLst>
          </p:cNvPr>
          <p:cNvGrpSpPr/>
          <p:nvPr/>
        </p:nvGrpSpPr>
        <p:grpSpPr>
          <a:xfrm>
            <a:off x="45426978" y="16970593"/>
            <a:ext cx="4322654" cy="2133344"/>
            <a:chOff x="17148187" y="13163550"/>
            <a:chExt cx="9515475" cy="469613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9BF0931-9E3C-8693-32DE-908CA0491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753"/>
            <a:stretch/>
          </p:blipFill>
          <p:spPr bwMode="auto">
            <a:xfrm>
              <a:off x="17148187" y="13163550"/>
              <a:ext cx="9515475" cy="469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DC3128-310D-3FEC-2563-4D9CF80F8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35948" y="17810900"/>
              <a:ext cx="9162446" cy="138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C712950-CE25-BCE7-C416-CFC12539A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459" y="16984283"/>
            <a:ext cx="2645849" cy="21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D94F2-DF23-C87E-0348-CBAD55433CF0}"/>
              </a:ext>
            </a:extLst>
          </p:cNvPr>
          <p:cNvSpPr txBox="1"/>
          <p:nvPr/>
        </p:nvSpPr>
        <p:spPr>
          <a:xfrm>
            <a:off x="42366074" y="16354388"/>
            <a:ext cx="2771977" cy="4693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50" i="1" dirty="0" err="1"/>
              <a:t>Cosmoflow</a:t>
            </a:r>
            <a:r>
              <a:rPr lang="en-US" sz="2450" i="1" dirty="0"/>
              <a:t> Universe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558954-CB2E-C312-AFAF-E0369C3C065B}"/>
              </a:ext>
            </a:extLst>
          </p:cNvPr>
          <p:cNvSpPr txBox="1"/>
          <p:nvPr/>
        </p:nvSpPr>
        <p:spPr>
          <a:xfrm>
            <a:off x="45599779" y="16345082"/>
            <a:ext cx="3662413" cy="4693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50" i="1" dirty="0"/>
              <a:t>Candle-Uno Drug Discovery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CBAAFA3-61CB-B011-9B0F-3EDD2EA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7574" y="11561531"/>
            <a:ext cx="5185915" cy="460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2DCEF-45C4-49CE-7119-C9737119FE08}"/>
              </a:ext>
            </a:extLst>
          </p:cNvPr>
          <p:cNvSpPr txBox="1"/>
          <p:nvPr/>
        </p:nvSpPr>
        <p:spPr>
          <a:xfrm>
            <a:off x="41514268" y="12428882"/>
            <a:ext cx="277912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/>
              <a:t>Multi-modal Science Foundation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C3918-F939-1EF1-6228-7B561CA113B8}"/>
              </a:ext>
            </a:extLst>
          </p:cNvPr>
          <p:cNvSpPr txBox="1"/>
          <p:nvPr/>
        </p:nvSpPr>
        <p:spPr>
          <a:xfrm>
            <a:off x="23814741" y="-7624483"/>
            <a:ext cx="18473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75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AA2F67-3A69-688C-4616-7D4ACF99295F}"/>
              </a:ext>
            </a:extLst>
          </p:cNvPr>
          <p:cNvSpPr txBox="1"/>
          <p:nvPr/>
        </p:nvSpPr>
        <p:spPr>
          <a:xfrm>
            <a:off x="15990581" y="15722170"/>
            <a:ext cx="11963397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E101A"/>
                </a:solidFill>
              </a:rPr>
              <a:t>Selected topics include 2000 Pages of material  organized by focus topics:</a:t>
            </a:r>
            <a:endParaRPr lang="en-US" sz="6600" dirty="0">
              <a:solidFill>
                <a:srgbClr val="0E101A"/>
              </a:solidFill>
            </a:endParaRP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Introduction of Python for AI for Science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Cloud Computing,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HPC Computing,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Big Data Applications and Analytics, 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6600" dirty="0">
                <a:solidFill>
                  <a:srgbClr val="0E101A"/>
                </a:solidFill>
              </a:rPr>
              <a:t>Artificial Intelligence/Machine Learning. </a:t>
            </a:r>
          </a:p>
          <a:p>
            <a:pPr marL="400050" indent="-400050">
              <a:buFont typeface="Wingdings" pitchFamily="2" charset="2"/>
              <a:buChar char="Ø"/>
            </a:pP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va-slide-1" id="{A8449938-2245-B74B-B224-76E399A6A30F}" vid="{35E80BF8-85C8-6A47-818B-1CB289FF88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316</Words>
  <Application>Microsoft Macintosh PowerPoint</Application>
  <PresentationFormat>Custom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Hoefler Text</vt:lpstr>
      <vt:lpstr>ITC Franklin Gothic Std Demi Condensed</vt:lpstr>
      <vt:lpstr>Segoe UI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2023-09-22T16:56:15Z</dcterms:created>
  <dcterms:modified xsi:type="dcterms:W3CDTF">2023-09-22T17:45:42Z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